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3" d="100"/>
          <a:sy n="93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viewProps" Target="viewProps.xml"/><Relationship Id="rId4" Type="http://schemas.openxmlformats.org/officeDocument/2006/relationships/slide" Target="slides/slide3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esProps" Target="presProps.xml"/><Relationship Id="rId21" Type="http://schemas.openxmlformats.org/officeDocument/2006/relationships/printerSettings" Target="printerSettings/printerSettings1.bin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6B24-77E7-EB4F-BA03-2C2A76CFD0FD}" type="datetimeFigureOut">
              <a:rPr lang="en-US" smtClean="0"/>
              <a:t>5/6/09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04A-DDD4-4BE5-9F0F-C50D317D16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6B24-77E7-EB4F-BA03-2C2A76CFD0FD}" type="datetimeFigureOut">
              <a:rPr lang="en-US" smtClean="0"/>
              <a:t>5/6/09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F229-9E20-FA49-97F4-58BC31789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6B24-77E7-EB4F-BA03-2C2A76CFD0FD}" type="datetimeFigureOut">
              <a:rPr lang="en-US" smtClean="0"/>
              <a:t>5/6/09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F229-9E20-FA49-97F4-58BC31789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6B24-77E7-EB4F-BA03-2C2A76CFD0FD}" type="datetimeFigureOut">
              <a:rPr lang="en-US" smtClean="0"/>
              <a:t>5/6/09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F229-9E20-FA49-97F4-58BC31789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6B24-77E7-EB4F-BA03-2C2A76CFD0FD}" type="datetimeFigureOut">
              <a:rPr lang="en-US" smtClean="0"/>
              <a:t>5/6/09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6B24-77E7-EB4F-BA03-2C2A76CFD0FD}" type="datetimeFigureOut">
              <a:rPr lang="en-US" smtClean="0"/>
              <a:t>5/6/09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F229-9E20-FA49-97F4-58BC31789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6B24-77E7-EB4F-BA03-2C2A76CFD0FD}" type="datetimeFigureOut">
              <a:rPr lang="en-US" smtClean="0"/>
              <a:t>5/6/09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F229-9E20-FA49-97F4-58BC3178962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6B24-77E7-EB4F-BA03-2C2A76CFD0FD}" type="datetimeFigureOut">
              <a:rPr lang="en-US" smtClean="0"/>
              <a:t>5/6/09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F229-9E20-FA49-97F4-58BC31789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6B24-77E7-EB4F-BA03-2C2A76CFD0FD}" type="datetimeFigureOut">
              <a:rPr lang="en-US" smtClean="0"/>
              <a:t>5/6/09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F229-9E20-FA49-97F4-58BC31789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16B24-77E7-EB4F-BA03-2C2A76CFD0FD}" type="datetimeFigureOut">
              <a:rPr lang="en-US" smtClean="0"/>
              <a:t>5/6/09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F229-9E20-FA49-97F4-58BC31789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0F16B24-77E7-EB4F-BA03-2C2A76CFD0FD}" type="datetimeFigureOut">
              <a:rPr lang="en-US" smtClean="0"/>
              <a:t>5/6/09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2734F229-9E20-FA49-97F4-58BC317896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10F16B24-77E7-EB4F-BA03-2C2A76CFD0FD}" type="datetimeFigureOut">
              <a:rPr lang="en-US" smtClean="0"/>
              <a:t>5/6/09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34F229-9E20-FA49-97F4-58BC3178962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800" dirty="0" smtClean="0"/>
              <a:t>subject doubling: </a:t>
            </a:r>
            <a:br>
              <a:rPr lang="en-US" sz="3800" dirty="0" smtClean="0"/>
            </a:br>
            <a:r>
              <a:rPr lang="en-US" sz="3800" dirty="0" smtClean="0"/>
              <a:t>discussant session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Jeroen van Craenenbroeck &amp; </a:t>
            </a:r>
            <a:r>
              <a:rPr lang="en-US" dirty="0" err="1" smtClean="0"/>
              <a:t>Marjo</a:t>
            </a:r>
            <a:r>
              <a:rPr lang="en-US" dirty="0" smtClean="0"/>
              <a:t> van </a:t>
            </a:r>
            <a:r>
              <a:rPr lang="en-US" dirty="0" err="1" smtClean="0"/>
              <a:t>Koppen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Du </a:t>
            </a:r>
            <a:r>
              <a:rPr lang="fr-FR" dirty="0" err="1" smtClean="0"/>
              <a:t>ir</a:t>
            </a:r>
            <a:r>
              <a:rPr lang="fr-FR" dirty="0" smtClean="0"/>
              <a:t> </a:t>
            </a:r>
            <a:r>
              <a:rPr lang="fr-FR" dirty="0" err="1" smtClean="0"/>
              <a:t>sakt</a:t>
            </a:r>
            <a:r>
              <a:rPr lang="fr-FR" dirty="0" smtClean="0"/>
              <a:t> </a:t>
            </a:r>
            <a:r>
              <a:rPr lang="fr-FR" b="1" dirty="0" smtClean="0"/>
              <a:t>du </a:t>
            </a:r>
            <a:r>
              <a:rPr lang="fr-FR" dirty="0" err="1" smtClean="0"/>
              <a:t>uvendes</a:t>
            </a:r>
            <a:r>
              <a:rPr lang="fr-FR" dirty="0" smtClean="0"/>
              <a:t> </a:t>
            </a:r>
            <a:r>
              <a:rPr lang="fr-FR" dirty="0" err="1" smtClean="0"/>
              <a:t>duktin</a:t>
            </a:r>
            <a:r>
              <a:rPr lang="fr-FR" dirty="0" smtClean="0"/>
              <a:t> </a:t>
            </a:r>
            <a:r>
              <a:rPr lang="fr-FR" dirty="0" err="1" smtClean="0"/>
              <a:t>dalska</a:t>
            </a:r>
            <a:r>
              <a:rPr lang="fr-FR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2800" i="1" dirty="0" smtClean="0"/>
              <a:t>you </a:t>
            </a:r>
            <a:r>
              <a:rPr lang="en-GB" sz="2800" i="1" dirty="0" smtClean="0"/>
              <a:t>are</a:t>
            </a:r>
            <a:r>
              <a:rPr lang="en-GB" sz="2800" i="1" dirty="0" smtClean="0"/>
              <a:t> actually you </a:t>
            </a:r>
            <a:r>
              <a:rPr lang="en-GB" sz="2800" i="1" dirty="0" smtClean="0"/>
              <a:t>very good speak-</a:t>
            </a:r>
            <a:r>
              <a:rPr lang="en-GB" sz="2800" i="1" dirty="0" err="1" smtClean="0"/>
              <a:t>Oevdalian</a:t>
            </a:r>
            <a:endParaRPr lang="en-US" sz="2800" i="1" dirty="0" smtClean="0"/>
          </a:p>
          <a:p>
            <a:r>
              <a:rPr lang="en-US" dirty="0" err="1" smtClean="0"/>
              <a:t>Ge</a:t>
            </a:r>
            <a:r>
              <a:rPr lang="en-US" dirty="0" smtClean="0"/>
              <a:t> </a:t>
            </a:r>
            <a:r>
              <a:rPr lang="en-US" dirty="0" err="1" smtClean="0"/>
              <a:t>kent</a:t>
            </a:r>
            <a:r>
              <a:rPr lang="en-US" dirty="0" smtClean="0"/>
              <a:t> </a:t>
            </a:r>
            <a:r>
              <a:rPr lang="en-US" dirty="0" err="1" smtClean="0"/>
              <a:t>tet</a:t>
            </a:r>
            <a:r>
              <a:rPr lang="en-US" dirty="0" smtClean="0"/>
              <a:t> dat.</a:t>
            </a:r>
          </a:p>
          <a:p>
            <a:pPr>
              <a:buNone/>
            </a:pPr>
            <a:r>
              <a:rPr lang="en-US" dirty="0" smtClean="0"/>
              <a:t>	you know </a:t>
            </a:r>
            <a:r>
              <a:rPr lang="en-US" cap="small" dirty="0" err="1" smtClean="0"/>
              <a:t>tet</a:t>
            </a:r>
            <a:r>
              <a:rPr lang="en-US" dirty="0" smtClean="0"/>
              <a:t> that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similarities:</a:t>
            </a:r>
          </a:p>
          <a:p>
            <a:pPr lvl="1"/>
            <a:r>
              <a:rPr lang="en-US" dirty="0" smtClean="0"/>
              <a:t>the presence of the additional pronoun adds a pragmatic or discourse-functional meaning to the clause</a:t>
            </a:r>
          </a:p>
          <a:p>
            <a:pPr lvl="1"/>
            <a:r>
              <a:rPr lang="en-US" dirty="0" smtClean="0"/>
              <a:t>this type of doubling involves the CP-domain/left periphery of the clause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differences:</a:t>
            </a:r>
          </a:p>
          <a:p>
            <a:pPr lvl="1"/>
            <a:r>
              <a:rPr lang="en-US" dirty="0" smtClean="0"/>
              <a:t>the doubling element sometimes agrees in phi-features with the subject (Dutch topic doubling, Swedish and </a:t>
            </a:r>
            <a:r>
              <a:rPr lang="en-US" dirty="0" err="1" smtClean="0"/>
              <a:t>Oevdalian</a:t>
            </a:r>
            <a:r>
              <a:rPr lang="en-US" dirty="0" smtClean="0"/>
              <a:t> subject doubling), sometimes partially agrees (Finnish), and sometimes doesn’t agree (Dutch topic marking, Italian CP-</a:t>
            </a:r>
            <a:r>
              <a:rPr lang="en-US" dirty="0" err="1" smtClean="0"/>
              <a:t>clitics</a:t>
            </a:r>
            <a:r>
              <a:rPr lang="en-US" dirty="0" smtClean="0"/>
              <a:t>, </a:t>
            </a:r>
            <a:r>
              <a:rPr lang="en-US" i="1" dirty="0" err="1" smtClean="0"/>
              <a:t>nome</a:t>
            </a:r>
            <a:r>
              <a:rPr lang="en-US" dirty="0" smtClean="0"/>
              <a:t>-doubling in </a:t>
            </a:r>
            <a:r>
              <a:rPr lang="en-US" dirty="0" err="1" smtClean="0"/>
              <a:t>Abruzzese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object doubling is allowed in Swedish, but not in any of the other cases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differences:</a:t>
            </a:r>
          </a:p>
          <a:p>
            <a:pPr lvl="1"/>
            <a:r>
              <a:rPr lang="en-US" dirty="0" smtClean="0"/>
              <a:t>doubling of </a:t>
            </a:r>
            <a:r>
              <a:rPr lang="en-US" dirty="0" err="1" smtClean="0"/>
              <a:t>wh</a:t>
            </a:r>
            <a:r>
              <a:rPr lang="en-US" dirty="0" smtClean="0"/>
              <a:t>-subjects allowed (Finnish, Dutch) or not (Swedish, </a:t>
            </a:r>
            <a:r>
              <a:rPr lang="en-US" dirty="0" err="1" smtClean="0"/>
              <a:t>Oevdalian</a:t>
            </a:r>
            <a:r>
              <a:rPr lang="en-US" dirty="0" smtClean="0"/>
              <a:t>) (Italian?)</a:t>
            </a:r>
          </a:p>
          <a:p>
            <a:pPr lvl="1"/>
            <a:r>
              <a:rPr lang="en-US" dirty="0" smtClean="0"/>
              <a:t>non-referential </a:t>
            </a:r>
            <a:r>
              <a:rPr lang="en-US" dirty="0" smtClean="0"/>
              <a:t>subjects </a:t>
            </a:r>
            <a:r>
              <a:rPr lang="en-US" dirty="0" smtClean="0"/>
              <a:t>(expletives, weather-</a:t>
            </a:r>
            <a:r>
              <a:rPr lang="en-US" i="1" dirty="0" smtClean="0"/>
              <a:t>it</a:t>
            </a:r>
            <a:r>
              <a:rPr lang="en-US" dirty="0" smtClean="0"/>
              <a:t>, sentences)</a:t>
            </a:r>
            <a:r>
              <a:rPr lang="en-US" dirty="0" smtClean="0"/>
              <a:t> </a:t>
            </a:r>
            <a:r>
              <a:rPr lang="en-US" dirty="0" smtClean="0"/>
              <a:t>can be ‘doubled</a:t>
            </a:r>
            <a:r>
              <a:rPr lang="en-US" dirty="0" smtClean="0"/>
              <a:t>’ (Dutch topic marking, </a:t>
            </a:r>
            <a:r>
              <a:rPr lang="en-US" dirty="0" err="1" smtClean="0"/>
              <a:t>Oevdalian</a:t>
            </a:r>
            <a:r>
              <a:rPr lang="en-US" dirty="0" smtClean="0"/>
              <a:t>) or not (Swedish) (Finnish? Italian?)</a:t>
            </a:r>
          </a:p>
          <a:p>
            <a:pPr lvl="1"/>
            <a:r>
              <a:rPr lang="en-US" dirty="0" smtClean="0"/>
              <a:t>the doubled subject can be moved (Dutch topic marking) or not (Dutch topic doubling) (Swedish, Finnish, </a:t>
            </a:r>
            <a:r>
              <a:rPr lang="en-US" dirty="0" err="1" smtClean="0"/>
              <a:t>Oevdalian</a:t>
            </a:r>
            <a:r>
              <a:rPr lang="en-US" dirty="0" smtClean="0"/>
              <a:t>, Italian?)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Tripling = double doubling?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can tripling always be dissected as the combination of two instances of doubling?</a:t>
            </a:r>
          </a:p>
          <a:p>
            <a:r>
              <a:rPr lang="en-US" dirty="0" smtClean="0"/>
              <a:t>cases where it works:</a:t>
            </a:r>
          </a:p>
          <a:p>
            <a:pPr lvl="1"/>
            <a:r>
              <a:rPr lang="en-US" dirty="0" smtClean="0"/>
              <a:t>Dutch: topic doubling + </a:t>
            </a:r>
            <a:r>
              <a:rPr lang="en-US" dirty="0" err="1" smtClean="0"/>
              <a:t>clitic</a:t>
            </a:r>
            <a:r>
              <a:rPr lang="en-US" dirty="0" smtClean="0"/>
              <a:t> doubling</a:t>
            </a:r>
          </a:p>
          <a:p>
            <a:pPr lvl="1"/>
            <a:r>
              <a:rPr lang="en-US" dirty="0" smtClean="0"/>
              <a:t>Dutch: topic marking + </a:t>
            </a:r>
            <a:r>
              <a:rPr lang="en-US" dirty="0" err="1" smtClean="0"/>
              <a:t>clitic</a:t>
            </a:r>
            <a:r>
              <a:rPr lang="en-US" dirty="0" smtClean="0"/>
              <a:t> doubling</a:t>
            </a:r>
          </a:p>
          <a:p>
            <a:pPr lvl="1"/>
            <a:r>
              <a:rPr lang="en-US" dirty="0" smtClean="0"/>
              <a:t>Italian: </a:t>
            </a:r>
            <a:r>
              <a:rPr lang="en-US" dirty="0" err="1" smtClean="0"/>
              <a:t>clitic</a:t>
            </a:r>
            <a:r>
              <a:rPr lang="en-US" dirty="0" smtClean="0"/>
              <a:t> doubling of a </a:t>
            </a:r>
            <a:r>
              <a:rPr lang="en-US" dirty="0" err="1" smtClean="0"/>
              <a:t>clitic</a:t>
            </a:r>
            <a:r>
              <a:rPr lang="en-US" dirty="0" smtClean="0"/>
              <a:t> + </a:t>
            </a:r>
            <a:r>
              <a:rPr lang="en-US" dirty="0" err="1" smtClean="0"/>
              <a:t>clitic</a:t>
            </a:r>
            <a:r>
              <a:rPr lang="en-US" dirty="0" smtClean="0"/>
              <a:t> doubling of a DP</a:t>
            </a:r>
          </a:p>
          <a:p>
            <a:pPr lvl="1"/>
            <a:r>
              <a:rPr lang="en-US" dirty="0" smtClean="0"/>
              <a:t>Italian: phi doubling + CP-</a:t>
            </a:r>
            <a:r>
              <a:rPr lang="en-US" dirty="0" err="1" smtClean="0"/>
              <a:t>clitics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Tripling = double doubling?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cases where it doesn’t work:</a:t>
            </a:r>
          </a:p>
          <a:p>
            <a:pPr lvl="1"/>
            <a:r>
              <a:rPr lang="en-US" dirty="0" smtClean="0"/>
              <a:t>Dutch: weak + </a:t>
            </a:r>
            <a:r>
              <a:rPr lang="en-US" dirty="0" err="1" smtClean="0"/>
              <a:t>clitic</a:t>
            </a:r>
            <a:r>
              <a:rPr lang="en-US" dirty="0" smtClean="0"/>
              <a:t> + topic marker</a:t>
            </a:r>
          </a:p>
          <a:p>
            <a:r>
              <a:rPr lang="en-US" dirty="0" smtClean="0"/>
              <a:t>cases where we don’t know yet:</a:t>
            </a:r>
          </a:p>
          <a:p>
            <a:pPr lvl="1"/>
            <a:r>
              <a:rPr lang="en-US" dirty="0" smtClean="0"/>
              <a:t>Finnish</a:t>
            </a:r>
          </a:p>
          <a:p>
            <a:r>
              <a:rPr lang="en-US" dirty="0" smtClean="0"/>
              <a:t>[</a:t>
            </a:r>
            <a:r>
              <a:rPr lang="en-US" baseline="-25000" dirty="0" smtClean="0"/>
              <a:t>CP</a:t>
            </a:r>
            <a:r>
              <a:rPr lang="en-US" dirty="0" smtClean="0"/>
              <a:t> Se [</a:t>
            </a:r>
            <a:r>
              <a:rPr lang="en-US" baseline="-25000" dirty="0" smtClean="0"/>
              <a:t>FP</a:t>
            </a:r>
            <a:r>
              <a:rPr lang="en-US" dirty="0" smtClean="0"/>
              <a:t> se on </a:t>
            </a:r>
            <a:r>
              <a:rPr lang="en-US" dirty="0" smtClean="0"/>
              <a:t>[</a:t>
            </a:r>
            <a:r>
              <a:rPr lang="en-US" baseline="-25000" dirty="0" smtClean="0"/>
              <a:t>IP</a:t>
            </a:r>
            <a:r>
              <a:rPr lang="en-US" dirty="0" smtClean="0"/>
              <a:t> </a:t>
            </a:r>
            <a:r>
              <a:rPr lang="en-US" dirty="0" err="1" smtClean="0"/>
              <a:t>Tarjakin</a:t>
            </a:r>
            <a:r>
              <a:rPr lang="en-US" dirty="0" smtClean="0"/>
              <a:t> </a:t>
            </a:r>
            <a:r>
              <a:rPr lang="en-US" dirty="0" err="1" smtClean="0"/>
              <a:t>lopttanut</a:t>
            </a:r>
            <a:r>
              <a:rPr lang="en-US" dirty="0" smtClean="0"/>
              <a:t> </a:t>
            </a:r>
            <a:r>
              <a:rPr lang="en-US" dirty="0" err="1" smtClean="0"/>
              <a:t>tupakoinnin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</a:t>
            </a:r>
            <a:r>
              <a:rPr lang="en-US" dirty="0" err="1" smtClean="0"/>
              <a:t>sg</a:t>
            </a:r>
            <a:r>
              <a:rPr lang="en-US" dirty="0" smtClean="0"/>
              <a:t>         </a:t>
            </a:r>
            <a:r>
              <a:rPr lang="en-US" dirty="0" err="1" smtClean="0"/>
              <a:t>sg</a:t>
            </a:r>
            <a:r>
              <a:rPr lang="en-US" dirty="0" smtClean="0"/>
              <a:t> has     </a:t>
            </a:r>
            <a:r>
              <a:rPr lang="en-US" dirty="0" err="1" smtClean="0"/>
              <a:t>T.too</a:t>
            </a:r>
            <a:r>
              <a:rPr lang="en-US" dirty="0" smtClean="0"/>
              <a:t> quit smoking</a:t>
            </a:r>
          </a:p>
          <a:p>
            <a:pPr lvl="1"/>
            <a:r>
              <a:rPr lang="en-US" dirty="0" smtClean="0"/>
              <a:t>the prediction is that CP-type and FP-type doubling are independently attested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needs to be tested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Tripling = double doubling?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question: does this hypothesis explain why tripling is disallowed in some doubling languages (</a:t>
            </a:r>
            <a:r>
              <a:rPr lang="en-US" dirty="0" err="1" smtClean="0"/>
              <a:t>Oevdalian</a:t>
            </a:r>
            <a:r>
              <a:rPr lang="en-US" dirty="0" smtClean="0"/>
              <a:t>)?</a:t>
            </a:r>
          </a:p>
          <a:p>
            <a:r>
              <a:rPr lang="en-US" dirty="0" smtClean="0"/>
              <a:t>note: for some languages, we don’t know yet if they allow tripling (e.g. Swedish)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orthogonal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of factors influence the doubling generalizations, but possibly for independent and irrelevant reasons:</a:t>
            </a:r>
          </a:p>
          <a:p>
            <a:pPr lvl="1"/>
            <a:r>
              <a:rPr lang="en-US" dirty="0" smtClean="0"/>
              <a:t>the pronominal inventory of a language (e.g. </a:t>
            </a:r>
            <a:r>
              <a:rPr lang="en-US" dirty="0" err="1" smtClean="0"/>
              <a:t>clitics</a:t>
            </a:r>
            <a:r>
              <a:rPr lang="en-US" dirty="0" smtClean="0"/>
              <a:t> or not?)</a:t>
            </a:r>
          </a:p>
          <a:p>
            <a:pPr lvl="1"/>
            <a:r>
              <a:rPr lang="en-US" dirty="0" smtClean="0"/>
              <a:t>V2 or not? (more generally, structure of the left periphery)</a:t>
            </a:r>
          </a:p>
          <a:p>
            <a:pPr lvl="1"/>
            <a:r>
              <a:rPr lang="en-US" dirty="0" smtClean="0"/>
              <a:t>are </a:t>
            </a:r>
            <a:r>
              <a:rPr lang="en-US" dirty="0" err="1" smtClean="0"/>
              <a:t>clitics</a:t>
            </a:r>
            <a:r>
              <a:rPr lang="en-US" dirty="0" smtClean="0"/>
              <a:t> C-oriented or V-oriented?</a:t>
            </a:r>
          </a:p>
          <a:p>
            <a:pPr lvl="1"/>
            <a:r>
              <a:rPr lang="en-US" dirty="0" smtClean="0"/>
              <a:t>embedded V2 or not?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Further questions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diagnostics for distinguishing phi-doubling from discourse marking?</a:t>
            </a:r>
          </a:p>
          <a:p>
            <a:r>
              <a:rPr lang="en-US" dirty="0" smtClean="0"/>
              <a:t>to what extent are phi-doubling and discourse marking related? (cf. in Dutch, they generally seem to co-occur in the same dialects, but Swedish/Finnish only have discourse marking)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Further questions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subject doubling correlate with other phenomena? if so, which and why?</a:t>
            </a:r>
          </a:p>
          <a:p>
            <a:r>
              <a:rPr lang="en-US" dirty="0" smtClean="0"/>
              <a:t>what analyses (big DP, functional head, copy spell-out, left dislocation, partial copying) are compatible with which doubling data and how can they be diagnosed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whence the privileged status of the subject (esp. in light of discourse marking)?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AutoNum type="arabicPeriod"/>
            </a:pPr>
            <a:r>
              <a:rPr lang="en-US" dirty="0" smtClean="0"/>
              <a:t>Two types of doubling</a:t>
            </a:r>
          </a:p>
          <a:p>
            <a:pPr marL="582930" indent="-514350">
              <a:buAutoNum type="arabicPeriod"/>
            </a:pPr>
            <a:r>
              <a:rPr lang="en-US" dirty="0" smtClean="0"/>
              <a:t>Tripling = double doubling?</a:t>
            </a:r>
          </a:p>
          <a:p>
            <a:pPr marL="582930" indent="-514350">
              <a:buAutoNum type="arabicPeriod"/>
            </a:pPr>
            <a:r>
              <a:rPr lang="en-US" dirty="0" smtClean="0"/>
              <a:t>Possible orthogonal factors</a:t>
            </a:r>
          </a:p>
          <a:p>
            <a:pPr marL="582930" indent="-514350">
              <a:buAutoNum type="arabicPeriod"/>
            </a:pPr>
            <a:r>
              <a:rPr lang="en-US" smtClean="0"/>
              <a:t>Further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doubling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hypothesis: not all types of pronominal can be unified</a:t>
            </a:r>
          </a:p>
          <a:p>
            <a:r>
              <a:rPr lang="en-US" dirty="0" smtClean="0"/>
              <a:t>roughly, two types can be discerned:</a:t>
            </a:r>
          </a:p>
          <a:p>
            <a:pPr lvl="1"/>
            <a:r>
              <a:rPr lang="en-US" dirty="0" smtClean="0"/>
              <a:t>phi-doubling</a:t>
            </a:r>
          </a:p>
          <a:p>
            <a:pPr lvl="1"/>
            <a:r>
              <a:rPr lang="en-US" dirty="0" smtClean="0"/>
              <a:t>discourse marking</a:t>
            </a:r>
          </a:p>
          <a:p>
            <a:r>
              <a:rPr lang="en-US" dirty="0" smtClean="0"/>
              <a:t>phi-doubling: the phi-features of the subject are spelled out by an additional pronominal element (typically a </a:t>
            </a:r>
            <a:r>
              <a:rPr lang="en-US" dirty="0" err="1" smtClean="0"/>
              <a:t>clitic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doubling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discourse marking: the sentence contains an additional (possibly non-agreeing) pronominal element which adds a particular pragmatic flavor to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Phi-doubling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 </a:t>
            </a:r>
            <a:r>
              <a:rPr lang="en-US" dirty="0" err="1" smtClean="0"/>
              <a:t>clitic</a:t>
            </a:r>
            <a:r>
              <a:rPr lang="en-US" dirty="0" smtClean="0"/>
              <a:t> doubling in Italian dialects and in Dutch dialects</a:t>
            </a:r>
          </a:p>
          <a:p>
            <a:pPr lvl="0"/>
            <a:r>
              <a:rPr lang="en-GB" dirty="0" smtClean="0"/>
              <a:t>Marie </a:t>
            </a:r>
            <a:r>
              <a:rPr lang="en-GB" dirty="0" err="1" smtClean="0"/>
              <a:t>e</a:t>
            </a:r>
            <a:r>
              <a:rPr lang="en-GB" dirty="0" smtClean="0"/>
              <a:t> 		rive</a:t>
            </a:r>
            <a:r>
              <a:rPr lang="en-GB" dirty="0" smtClean="0"/>
              <a:t>		</a:t>
            </a:r>
            <a:r>
              <a:rPr lang="en-GB" dirty="0" smtClean="0"/>
              <a:t>[</a:t>
            </a:r>
            <a:r>
              <a:rPr lang="en-GB" i="1" dirty="0" err="1" smtClean="0"/>
              <a:t>Friulian</a:t>
            </a:r>
            <a:r>
              <a:rPr lang="en-GB" dirty="0" smtClean="0"/>
              <a:t>]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	Mary  </a:t>
            </a:r>
            <a:r>
              <a:rPr lang="en-GB" dirty="0" smtClean="0"/>
              <a:t>SCL </a:t>
            </a:r>
            <a:r>
              <a:rPr lang="en-GB" dirty="0" err="1" smtClean="0"/>
              <a:t>fsg</a:t>
            </a:r>
            <a:r>
              <a:rPr lang="en-GB" dirty="0" smtClean="0"/>
              <a:t>	arrives-</a:t>
            </a:r>
            <a:r>
              <a:rPr lang="en-GB" dirty="0" err="1" smtClean="0"/>
              <a:t>fsg</a:t>
            </a:r>
            <a:endParaRPr lang="en-GB" dirty="0" smtClean="0"/>
          </a:p>
          <a:p>
            <a:r>
              <a:rPr lang="en-US" dirty="0" err="1" smtClean="0"/>
              <a:t>da</a:t>
            </a:r>
            <a:r>
              <a:rPr lang="en-US" dirty="0" smtClean="0"/>
              <a:t>	    </a:t>
            </a:r>
            <a:r>
              <a:rPr lang="en-US" dirty="0" err="1" smtClean="0"/>
              <a:t>ze</a:t>
            </a:r>
            <a:r>
              <a:rPr lang="en-US" dirty="0" smtClean="0"/>
              <a:t>		</a:t>
            </a:r>
            <a:r>
              <a:rPr lang="en-US" dirty="0" err="1" smtClean="0"/>
              <a:t>zaai</a:t>
            </a:r>
            <a:r>
              <a:rPr lang="en-US" dirty="0" smtClean="0"/>
              <a:t>	</a:t>
            </a:r>
            <a:r>
              <a:rPr lang="en-US" dirty="0" err="1" smtClean="0"/>
              <a:t>komt</a:t>
            </a:r>
            <a:r>
              <a:rPr lang="en-US" dirty="0" smtClean="0"/>
              <a:t>		[</a:t>
            </a:r>
            <a:r>
              <a:rPr lang="en-US" i="1" dirty="0" err="1" smtClean="0"/>
              <a:t>Wambeek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	that	SCL </a:t>
            </a:r>
            <a:r>
              <a:rPr lang="en-US" dirty="0" err="1" smtClean="0"/>
              <a:t>fsg</a:t>
            </a:r>
            <a:r>
              <a:rPr lang="en-US" dirty="0" smtClean="0"/>
              <a:t>     she     comes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Phi-doubling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similarities:</a:t>
            </a:r>
          </a:p>
          <a:p>
            <a:pPr lvl="1"/>
            <a:r>
              <a:rPr lang="en-US" dirty="0" smtClean="0"/>
              <a:t>‘actual’ subject is doubled by a </a:t>
            </a:r>
            <a:r>
              <a:rPr lang="en-US" dirty="0" err="1" smtClean="0"/>
              <a:t>clitic</a:t>
            </a:r>
            <a:r>
              <a:rPr lang="en-US" dirty="0" smtClean="0"/>
              <a:t> pronoun that expresses only the phi-features of that subject</a:t>
            </a:r>
          </a:p>
          <a:p>
            <a:pPr lvl="1"/>
            <a:r>
              <a:rPr lang="en-US" dirty="0" smtClean="0"/>
              <a:t>doesn’t seem to have any semantic or pragmatic impact</a:t>
            </a:r>
          </a:p>
          <a:p>
            <a:r>
              <a:rPr lang="en-US" dirty="0" smtClean="0"/>
              <a:t>differences:</a:t>
            </a:r>
          </a:p>
          <a:p>
            <a:pPr lvl="1"/>
            <a:r>
              <a:rPr lang="en-US" dirty="0" smtClean="0"/>
              <a:t>word order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possibly orthogonal: Romance phi-</a:t>
            </a:r>
            <a:r>
              <a:rPr lang="en-US" dirty="0" err="1" smtClean="0"/>
              <a:t>clitics</a:t>
            </a:r>
            <a:r>
              <a:rPr lang="en-US" dirty="0" smtClean="0"/>
              <a:t> are V-oriented, Germanic ones are C-oriented + Romance allows for </a:t>
            </a:r>
            <a:r>
              <a:rPr lang="en-US" dirty="0" err="1" smtClean="0"/>
              <a:t>postverbal</a:t>
            </a:r>
            <a:r>
              <a:rPr lang="en-US" dirty="0" smtClean="0"/>
              <a:t> subjects + Dutch is V2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Phi-doubling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differences:</a:t>
            </a:r>
          </a:p>
          <a:p>
            <a:pPr lvl="1"/>
            <a:r>
              <a:rPr lang="en-US" dirty="0" smtClean="0"/>
              <a:t>types of subjects that can be doubled (I): only strong pronouns in Dutch vs. strong pronouns/</a:t>
            </a:r>
            <a:r>
              <a:rPr lang="en-US" dirty="0" err="1" smtClean="0"/>
              <a:t>DPs/QPs</a:t>
            </a:r>
            <a:r>
              <a:rPr lang="en-US" dirty="0" smtClean="0"/>
              <a:t> in Italian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possibly orthogonal: even in Italian there is an implicational scale from pronouns to </a:t>
            </a:r>
            <a:r>
              <a:rPr lang="en-US" dirty="0" err="1" smtClean="0">
                <a:sym typeface="Wingdings"/>
              </a:rPr>
              <a:t>DPs</a:t>
            </a:r>
            <a:r>
              <a:rPr lang="en-US" dirty="0" smtClean="0">
                <a:sym typeface="Wingdings"/>
              </a:rPr>
              <a:t> to </a:t>
            </a:r>
            <a:r>
              <a:rPr lang="en-US" dirty="0" err="1" smtClean="0">
                <a:sym typeface="Wingdings"/>
              </a:rPr>
              <a:t>QPs</a:t>
            </a:r>
            <a:r>
              <a:rPr lang="en-US" dirty="0" smtClean="0">
                <a:sym typeface="Wingdings"/>
              </a:rPr>
              <a:t> to </a:t>
            </a:r>
            <a:r>
              <a:rPr lang="en-US" dirty="0" err="1" smtClean="0">
                <a:sym typeface="Wingdings"/>
              </a:rPr>
              <a:t>vbls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/>
              <a:t>types of subjects that can be doubled (II): </a:t>
            </a:r>
            <a:r>
              <a:rPr lang="en-US" dirty="0" err="1" smtClean="0"/>
              <a:t>clitics</a:t>
            </a:r>
            <a:r>
              <a:rPr lang="en-US" dirty="0" smtClean="0"/>
              <a:t> can be </a:t>
            </a:r>
            <a:r>
              <a:rPr lang="en-US" dirty="0" err="1" smtClean="0"/>
              <a:t>clitic</a:t>
            </a:r>
            <a:r>
              <a:rPr lang="en-US" dirty="0" smtClean="0"/>
              <a:t>-doubled in Italian but not in Dutch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possibly related to OCP-type effects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Phi-doubling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differences:</a:t>
            </a:r>
          </a:p>
          <a:p>
            <a:pPr lvl="1"/>
            <a:r>
              <a:rPr lang="en-US" dirty="0" smtClean="0"/>
              <a:t>the doubled subject can be moved in Italian (= variables can be </a:t>
            </a:r>
            <a:r>
              <a:rPr lang="en-US" dirty="0" err="1" smtClean="0"/>
              <a:t>clitic</a:t>
            </a:r>
            <a:r>
              <a:rPr lang="en-US" dirty="0" smtClean="0"/>
              <a:t>-doubled), but not in Dutch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 topic doubling &amp; topic marking in dialect Dutch, CP-</a:t>
            </a:r>
            <a:r>
              <a:rPr lang="en-US" dirty="0" err="1" smtClean="0"/>
              <a:t>clitics</a:t>
            </a:r>
            <a:r>
              <a:rPr lang="en-US" dirty="0" smtClean="0"/>
              <a:t> in Italian dialects, </a:t>
            </a:r>
            <a:r>
              <a:rPr lang="en-US" i="1" dirty="0" err="1" smtClean="0"/>
              <a:t>nome</a:t>
            </a:r>
            <a:r>
              <a:rPr lang="en-US" dirty="0" smtClean="0"/>
              <a:t>-doubling in </a:t>
            </a:r>
            <a:r>
              <a:rPr lang="en-US" dirty="0" err="1" smtClean="0"/>
              <a:t>Abruzzese</a:t>
            </a:r>
            <a:r>
              <a:rPr lang="en-US" dirty="0" smtClean="0"/>
              <a:t>, Finnish, Swedish and </a:t>
            </a:r>
            <a:r>
              <a:rPr lang="en-US" dirty="0" err="1" smtClean="0"/>
              <a:t>Oevdalian</a:t>
            </a:r>
            <a:r>
              <a:rPr lang="en-US" dirty="0" smtClean="0"/>
              <a:t> subject doubling</a:t>
            </a:r>
          </a:p>
          <a:p>
            <a:r>
              <a:rPr lang="en-GB" dirty="0" err="1" smtClean="0"/>
              <a:t>Nyt</a:t>
            </a:r>
            <a:r>
              <a:rPr lang="en-GB" dirty="0" smtClean="0"/>
              <a:t> </a:t>
            </a:r>
            <a:r>
              <a:rPr lang="en-GB" b="1" dirty="0" smtClean="0"/>
              <a:t>se</a:t>
            </a:r>
            <a:r>
              <a:rPr lang="en-GB" dirty="0" smtClean="0"/>
              <a:t> on </a:t>
            </a:r>
            <a:r>
              <a:rPr lang="en-GB" b="1" dirty="0" err="1" smtClean="0"/>
              <a:t>Tarjakin</a:t>
            </a:r>
            <a:r>
              <a:rPr lang="en-GB" dirty="0" smtClean="0"/>
              <a:t> </a:t>
            </a:r>
            <a:r>
              <a:rPr lang="en-GB" dirty="0" err="1" smtClean="0"/>
              <a:t>lopettanut</a:t>
            </a:r>
            <a:r>
              <a:rPr lang="en-GB" dirty="0" smtClean="0"/>
              <a:t> </a:t>
            </a:r>
            <a:r>
              <a:rPr lang="en-GB" dirty="0" err="1" smtClean="0"/>
              <a:t>tupakoinnin</a:t>
            </a:r>
            <a:r>
              <a:rPr lang="en-GB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GB" i="1" dirty="0" smtClean="0"/>
              <a:t>	now </a:t>
            </a:r>
            <a:r>
              <a:rPr lang="en-GB" i="1" cap="small" dirty="0" err="1" smtClean="0"/>
              <a:t>sg</a:t>
            </a:r>
            <a:r>
              <a:rPr lang="en-GB" i="1" dirty="0" smtClean="0"/>
              <a:t>  has </a:t>
            </a:r>
            <a:r>
              <a:rPr lang="en-GB" i="1" dirty="0" err="1" smtClean="0"/>
              <a:t>Tarja</a:t>
            </a:r>
            <a:r>
              <a:rPr lang="en-GB" i="1" dirty="0" smtClean="0"/>
              <a:t>-too</a:t>
            </a:r>
            <a:r>
              <a:rPr lang="en-GB" i="1" dirty="0" smtClean="0"/>
              <a:t> quit	smoking</a:t>
            </a:r>
            <a:r>
              <a:rPr lang="en-GB" dirty="0" smtClean="0"/>
              <a:t> (Finnish)</a:t>
            </a:r>
          </a:p>
          <a:p>
            <a:r>
              <a:rPr lang="nl-NL" b="1" dirty="0" err="1" smtClean="0"/>
              <a:t>Jari</a:t>
            </a:r>
            <a:r>
              <a:rPr lang="nl-NL" dirty="0" smtClean="0"/>
              <a:t> </a:t>
            </a:r>
            <a:r>
              <a:rPr lang="nl-NL" dirty="0" smtClean="0"/>
              <a:t>har </a:t>
            </a:r>
            <a:r>
              <a:rPr lang="nl-NL" dirty="0" err="1" smtClean="0"/>
              <a:t>också</a:t>
            </a:r>
            <a:r>
              <a:rPr lang="nl-NL" dirty="0" smtClean="0"/>
              <a:t> </a:t>
            </a:r>
            <a:r>
              <a:rPr lang="nl-NL" b="1" dirty="0" err="1" smtClean="0"/>
              <a:t>han</a:t>
            </a:r>
            <a:r>
              <a:rPr lang="nl-NL" dirty="0" smtClean="0"/>
              <a:t> </a:t>
            </a:r>
            <a:r>
              <a:rPr lang="nl-NL" dirty="0" err="1" smtClean="0"/>
              <a:t>slutat</a:t>
            </a:r>
            <a:r>
              <a:rPr lang="nl-NL" dirty="0" smtClean="0"/>
              <a:t> </a:t>
            </a:r>
            <a:r>
              <a:rPr lang="nl-NL" dirty="0" err="1" smtClean="0"/>
              <a:t>röka</a:t>
            </a:r>
            <a:r>
              <a:rPr lang="nl-NL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GB" i="1" dirty="0" smtClean="0"/>
              <a:t>	</a:t>
            </a:r>
            <a:r>
              <a:rPr lang="en-GB" i="1" dirty="0" err="1" smtClean="0"/>
              <a:t>Jari</a:t>
            </a:r>
            <a:r>
              <a:rPr lang="en-GB" i="1" dirty="0" smtClean="0"/>
              <a:t> </a:t>
            </a:r>
            <a:r>
              <a:rPr lang="en-GB" i="1" dirty="0" smtClean="0"/>
              <a:t>has also he quit </a:t>
            </a:r>
            <a:r>
              <a:rPr lang="en-GB" i="1" dirty="0" smtClean="0"/>
              <a:t>smoking </a:t>
            </a:r>
            <a:r>
              <a:rPr lang="en-GB" dirty="0" smtClean="0"/>
              <a:t>(Swedish)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371</TotalTime>
  <Words>993</Words>
  <Application>Microsoft Macintosh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Metro</vt:lpstr>
      <vt:lpstr>subject doubling:  discussant session</vt:lpstr>
      <vt:lpstr>Overview</vt:lpstr>
      <vt:lpstr>Two types of doubling</vt:lpstr>
      <vt:lpstr>Two types of doubling</vt:lpstr>
      <vt:lpstr>Phi-doubling</vt:lpstr>
      <vt:lpstr>Phi-doubling</vt:lpstr>
      <vt:lpstr>Phi-doubling</vt:lpstr>
      <vt:lpstr>Phi-doubling</vt:lpstr>
      <vt:lpstr>Discourse marking</vt:lpstr>
      <vt:lpstr>Discourse marking</vt:lpstr>
      <vt:lpstr>Discourse marking</vt:lpstr>
      <vt:lpstr>Discourse marking</vt:lpstr>
      <vt:lpstr>Discourse marking</vt:lpstr>
      <vt:lpstr>Tripling = double doubling?</vt:lpstr>
      <vt:lpstr>Tripling = double doubling?</vt:lpstr>
      <vt:lpstr>Tripling = double doubling?</vt:lpstr>
      <vt:lpstr>Possible orthogonal factors</vt:lpstr>
      <vt:lpstr>Further questions</vt:lpstr>
      <vt:lpstr>Further questions</vt:lpstr>
    </vt:vector>
  </TitlesOfParts>
  <Company>New York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Pronominal doubling: discussant session</dc:title>
  <dc:creator>Jeroen van Craenenbroeck</dc:creator>
  <cp:lastModifiedBy>Jeroen van Craenenbroeck</cp:lastModifiedBy>
  <cp:revision>8</cp:revision>
  <dcterms:created xsi:type="dcterms:W3CDTF">2009-05-06T06:22:58Z</dcterms:created>
  <dcterms:modified xsi:type="dcterms:W3CDTF">2009-05-06T12:34:19Z</dcterms:modified>
</cp:coreProperties>
</file>